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8" r:id="rId2"/>
    <p:sldId id="279" r:id="rId3"/>
    <p:sldId id="280" r:id="rId4"/>
    <p:sldId id="281" r:id="rId5"/>
    <p:sldId id="312" r:id="rId6"/>
    <p:sldId id="282" r:id="rId7"/>
    <p:sldId id="313" r:id="rId8"/>
    <p:sldId id="294" r:id="rId9"/>
    <p:sldId id="317" r:id="rId10"/>
    <p:sldId id="283" r:id="rId11"/>
    <p:sldId id="314" r:id="rId12"/>
    <p:sldId id="318" r:id="rId13"/>
    <p:sldId id="316" r:id="rId14"/>
    <p:sldId id="315" r:id="rId15"/>
    <p:sldId id="284" r:id="rId16"/>
    <p:sldId id="286" r:id="rId17"/>
    <p:sldId id="302" r:id="rId18"/>
    <p:sldId id="288" r:id="rId1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5" autoAdjust="0"/>
    <p:restoredTop sz="94683" autoAdjust="0"/>
  </p:normalViewPr>
  <p:slideViewPr>
    <p:cSldViewPr>
      <p:cViewPr varScale="1">
        <p:scale>
          <a:sx n="78" d="100"/>
          <a:sy n="78" d="100"/>
        </p:scale>
        <p:origin x="45" y="5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  <a:t>2025/6/3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若</a:t>
            </a:r>
            <a:r>
              <a:rPr lang="en-US" altLang="zh-CN"/>
              <a:t>mid</a:t>
            </a:r>
            <a:r>
              <a:rPr lang="zh-CN" altLang="en-US"/>
              <a:t>和</a:t>
            </a:r>
            <a:r>
              <a:rPr lang="en-US" altLang="zh-CN"/>
              <a:t>substring</a:t>
            </a:r>
            <a:r>
              <a:rPr lang="zh-CN" altLang="en-US"/>
              <a:t>函数的第二个参数为负数，则从右开始，</a:t>
            </a:r>
            <a:r>
              <a:rPr lang="en-US" altLang="zh-CN"/>
              <a:t>-1</a:t>
            </a:r>
            <a:r>
              <a:rPr lang="zh-CN" altLang="en-US"/>
              <a:t>表示最右侧字符序号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/>
              <a:t>current_timestamp()</a:t>
            </a:r>
            <a:r>
              <a:rPr lang="zh-CN" altLang="en-US" sz="1200"/>
              <a:t>是</a:t>
            </a:r>
            <a:r>
              <a:rPr lang="en-US" altLang="zh-CN" sz="1200"/>
              <a:t>SQL</a:t>
            </a:r>
            <a:r>
              <a:rPr lang="zh-CN" altLang="en-US" sz="1200"/>
              <a:t>标准函数，</a:t>
            </a:r>
            <a:r>
              <a:rPr lang="en-US" altLang="zh-CN" sz="1200"/>
              <a:t>Oracle</a:t>
            </a:r>
            <a:r>
              <a:rPr lang="zh-CN" altLang="en-US" sz="1200"/>
              <a:t>和</a:t>
            </a:r>
            <a:r>
              <a:rPr lang="en-US" altLang="zh-CN" sz="1200"/>
              <a:t>SQL Server</a:t>
            </a:r>
            <a:r>
              <a:rPr lang="zh-CN" altLang="en-US" sz="1200"/>
              <a:t>都支持。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520929"/>
            <a:ext cx="12192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78098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143378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4739244" y="6616785"/>
            <a:ext cx="3409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常见数据类型及其处理</a:t>
            </a: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320469" y="661003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‹#›</a:t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617494"/>
            <a:ext cx="2993104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信创数据库系统实训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4</a:t>
            </a:r>
            <a:endParaRPr lang="zh-CN" altLang="en-US" sz="960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7648" y="3501008"/>
            <a:ext cx="6400800" cy="2016224"/>
          </a:xfrm>
        </p:spPr>
        <p:txBody>
          <a:bodyPr/>
          <a:lstStyle/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常见数据类型</a:t>
            </a:r>
            <a:endParaRPr lang="en-US" altLang="zh-CN" sz="6000" b="1">
              <a:solidFill>
                <a:schemeClr val="bg2">
                  <a:lumMod val="10000"/>
                </a:schemeClr>
              </a:solidFill>
              <a:latin typeface="+mn-ea"/>
            </a:endParaRPr>
          </a:p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及其处理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日期时间类型及表示范围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215386"/>
          </a:xfrm>
        </p:spPr>
        <p:txBody>
          <a:bodyPr/>
          <a:lstStyle/>
          <a:p>
            <a:pPr marL="0" indent="0">
              <a:buNone/>
            </a:pPr>
            <a:br>
              <a:rPr lang="zh-CN" altLang="en-US"/>
            </a:br>
            <a:endParaRPr lang="zh-CN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585295"/>
              </p:ext>
            </p:extLst>
          </p:nvPr>
        </p:nvGraphicFramePr>
        <p:xfrm>
          <a:off x="335360" y="1700808"/>
          <a:ext cx="11026224" cy="36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74520" imgH="1639614" progId="Word.Document.12">
                  <p:embed/>
                </p:oleObj>
              </mc:Choice>
              <mc:Fallback>
                <p:oleObj name="Document" r:id="rId2" imgW="5274520" imgH="1639614" progId="Word.Document.12">
                  <p:embed/>
                  <p:pic>
                    <p:nvPicPr>
                      <p:cNvPr id="0" name="图片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5360" y="1700808"/>
                        <a:ext cx="11026224" cy="36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使用日期时间类型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pgsql&gt; create table t(d date, t time, ts timestamp, ttz timetz, tstz timestamptz);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pgsql&gt; set time zone 'Asia/Shanghai';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pgsql&gt; insert into t values(now(), now(), now(), now(), now());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altLang="zh-CN" sz="1600" kern="10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timestamptz</a:t>
            </a:r>
            <a:r>
              <a:rPr lang="zh-CN" altLang="zh-CN" sz="1600" kern="10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类型的</a:t>
            </a:r>
            <a:r>
              <a:rPr lang="en-US" altLang="zh-CN" sz="1600" kern="10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tstz</a:t>
            </a:r>
            <a:r>
              <a:rPr lang="zh-CN" altLang="zh-CN" sz="1600" kern="10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列值会转换为</a:t>
            </a:r>
            <a:r>
              <a:rPr lang="en-US" altLang="zh-CN" sz="1600" kern="10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UTC</a:t>
            </a:r>
            <a:r>
              <a:rPr lang="zh-CN" altLang="zh-CN" sz="1600" kern="10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标准时间存储</a:t>
            </a:r>
            <a:r>
              <a:rPr lang="zh-CN" altLang="en-US" sz="1600"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1600" kern="10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显示时，由</a:t>
            </a:r>
            <a:r>
              <a:rPr lang="en-US" altLang="zh-CN" sz="1600" kern="10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UTC</a:t>
            </a:r>
            <a:r>
              <a:rPr lang="zh-CN" altLang="zh-CN" sz="1600" kern="10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标准时间转换为当前时区时间</a:t>
            </a: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pgsql&gt; select * from t;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+-[ RECORD 1 ]-------------------------+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| d    | 2018-08-08                    |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| t    | 09:27:19.609293               |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| ts   | 2018-08-08 09:27:19.609293    |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| ttz  | 09:27:19.609293+08            |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| tstz | 2018-08-08 09:27:19.609293+08 |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kern="1100">
                <a:solidFill>
                  <a:srgbClr val="00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+------+-------------------------------+</a:t>
            </a:r>
            <a:endParaRPr lang="zh-CN" altLang="zh-CN" sz="1600" kern="1100">
              <a:solidFill>
                <a:srgbClr val="000000"/>
              </a:solidFill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16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DB2AE8-361E-0180-FA04-8A719B68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附带时区的常量处理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9F8E81-F67F-1E57-C510-8714E8F19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200"/>
              <a:t>kingbase=# set timezone = 'Asia/Shanghai';</a:t>
            </a:r>
          </a:p>
          <a:p>
            <a:pPr marL="0" indent="0">
              <a:buNone/>
            </a:pPr>
            <a:r>
              <a:rPr lang="en-US" altLang="zh-CN" sz="1200"/>
              <a:t>SET</a:t>
            </a:r>
          </a:p>
          <a:p>
            <a:pPr marL="0" indent="0">
              <a:buNone/>
            </a:pPr>
            <a:r>
              <a:rPr lang="en-US" altLang="zh-CN" sz="1200"/>
              <a:t>kingbase=# create table t(id serial primary key, tstz timestamptz);</a:t>
            </a:r>
          </a:p>
          <a:p>
            <a:pPr marL="0" indent="0">
              <a:buNone/>
            </a:pPr>
            <a:r>
              <a:rPr lang="en-US" altLang="zh-CN" sz="1200"/>
              <a:t>CREATE TABLE</a:t>
            </a:r>
          </a:p>
          <a:p>
            <a:pPr marL="0" indent="0">
              <a:buNone/>
            </a:pPr>
            <a:r>
              <a:rPr lang="en-US" altLang="zh-CN" sz="1200"/>
              <a:t>kingbase=# insert into t(tstz) values</a:t>
            </a:r>
          </a:p>
          <a:p>
            <a:pPr marL="0" indent="0">
              <a:buNone/>
            </a:pPr>
            <a:r>
              <a:rPr lang="en-US" altLang="zh-CN" sz="1200"/>
              <a:t>kingbase-# ('2025-06-04 10:30:00'), ('2025-06-04 10:30:00-4:00');</a:t>
            </a:r>
          </a:p>
          <a:p>
            <a:pPr marL="0" indent="0">
              <a:buNone/>
            </a:pPr>
            <a:r>
              <a:rPr lang="en-US" altLang="zh-CN" sz="1200"/>
              <a:t>INSERT 0 2</a:t>
            </a:r>
          </a:p>
          <a:p>
            <a:pPr marL="0" indent="0">
              <a:buNone/>
            </a:pPr>
            <a:r>
              <a:rPr lang="en-US" altLang="zh-CN" sz="1200"/>
              <a:t>kingbase=# select * from t;</a:t>
            </a:r>
          </a:p>
          <a:p>
            <a:pPr marL="0" indent="0">
              <a:buNone/>
            </a:pPr>
            <a:r>
              <a:rPr lang="en-US" altLang="zh-CN" sz="1200"/>
              <a:t> id |          tstz</a:t>
            </a:r>
          </a:p>
          <a:p>
            <a:pPr marL="0" indent="0">
              <a:buNone/>
            </a:pPr>
            <a:r>
              <a:rPr lang="en-US" altLang="zh-CN" sz="1200"/>
              <a:t>----+------------------------</a:t>
            </a:r>
          </a:p>
          <a:p>
            <a:pPr marL="0" indent="0">
              <a:buNone/>
            </a:pPr>
            <a:r>
              <a:rPr lang="en-US" altLang="zh-CN" sz="1200"/>
              <a:t>  1 | 2025-06-04 10:30:00+08</a:t>
            </a:r>
          </a:p>
          <a:p>
            <a:pPr marL="0" indent="0">
              <a:buNone/>
            </a:pPr>
            <a:r>
              <a:rPr lang="en-US" altLang="zh-CN" sz="1200"/>
              <a:t>  2 | 2025-06-04 22:30:00+08</a:t>
            </a:r>
          </a:p>
          <a:p>
            <a:pPr marL="0" indent="0">
              <a:buNone/>
            </a:pPr>
            <a:r>
              <a:rPr lang="en-US" altLang="zh-CN" sz="1200"/>
              <a:t>(2 rows)</a:t>
            </a:r>
          </a:p>
          <a:p>
            <a:pPr marL="0" indent="0">
              <a:buNone/>
            </a:pPr>
            <a:r>
              <a:rPr lang="en-US" altLang="zh-CN" sz="1200"/>
              <a:t>kingbase=# set timezone = 'America/New_York';</a:t>
            </a:r>
          </a:p>
          <a:p>
            <a:pPr marL="0" indent="0">
              <a:buNone/>
            </a:pPr>
            <a:r>
              <a:rPr lang="en-US" altLang="zh-CN" sz="1200"/>
              <a:t>SET</a:t>
            </a:r>
          </a:p>
          <a:p>
            <a:pPr marL="0" indent="0">
              <a:buNone/>
            </a:pPr>
            <a:r>
              <a:rPr lang="en-US" altLang="zh-CN" sz="1200"/>
              <a:t>kingbase=# select * from t;</a:t>
            </a:r>
          </a:p>
          <a:p>
            <a:pPr marL="0" indent="0">
              <a:buNone/>
            </a:pPr>
            <a:r>
              <a:rPr lang="en-US" altLang="zh-CN" sz="1200"/>
              <a:t> id |          tstz</a:t>
            </a:r>
          </a:p>
          <a:p>
            <a:pPr marL="0" indent="0">
              <a:buNone/>
            </a:pPr>
            <a:r>
              <a:rPr lang="en-US" altLang="zh-CN" sz="1200"/>
              <a:t>----+------------------------</a:t>
            </a:r>
          </a:p>
          <a:p>
            <a:pPr marL="0" indent="0">
              <a:buNone/>
            </a:pPr>
            <a:r>
              <a:rPr lang="en-US" altLang="zh-CN" sz="1200"/>
              <a:t>  1 | 2025-06-03 22:30:00-04</a:t>
            </a:r>
          </a:p>
          <a:p>
            <a:pPr marL="0" indent="0">
              <a:buNone/>
            </a:pPr>
            <a:r>
              <a:rPr lang="en-US" altLang="zh-CN" sz="1200"/>
              <a:t>  2 | 2025-06-04 10:30:00-04</a:t>
            </a:r>
          </a:p>
          <a:p>
            <a:pPr marL="0" indent="0">
              <a:buNone/>
            </a:pPr>
            <a:r>
              <a:rPr lang="en-US" altLang="zh-CN" sz="1200"/>
              <a:t>(2 rows)</a:t>
            </a:r>
          </a:p>
          <a:p>
            <a:pPr marL="0" indent="0">
              <a:buNone/>
            </a:pPr>
            <a:endParaRPr lang="en-US" altLang="zh-CN" sz="1200"/>
          </a:p>
          <a:p>
            <a:pPr marL="0" indent="0">
              <a:buNone/>
            </a:pPr>
            <a:r>
              <a:rPr lang="zh-CN" altLang="en-US" sz="1200">
                <a:latin typeface="楷体" panose="02010609060101010101" pitchFamily="49" charset="-122"/>
                <a:ea typeface="楷体" panose="02010609060101010101" pitchFamily="49" charset="-122"/>
              </a:rPr>
              <a:t>说明：所有可用的时区名称都列在系统视图 </a:t>
            </a:r>
            <a:r>
              <a:rPr lang="en-US" altLang="zh-CN" sz="1200">
                <a:latin typeface="楷体" panose="02010609060101010101" pitchFamily="49" charset="-122"/>
                <a:ea typeface="楷体" panose="02010609060101010101" pitchFamily="49" charset="-122"/>
              </a:rPr>
              <a:t>pg_timezone_names </a:t>
            </a:r>
            <a:r>
              <a:rPr lang="zh-CN" altLang="en-US" sz="1200">
                <a:latin typeface="楷体" panose="02010609060101010101" pitchFamily="49" charset="-122"/>
                <a:ea typeface="楷体" panose="02010609060101010101" pitchFamily="49" charset="-122"/>
              </a:rPr>
              <a:t>中。关于纽约时区：</a:t>
            </a:r>
            <a:r>
              <a:rPr lang="en-US" altLang="zh-CN" sz="1200">
                <a:latin typeface="楷体" panose="02010609060101010101" pitchFamily="49" charset="-122"/>
                <a:ea typeface="楷体" panose="02010609060101010101" pitchFamily="49" charset="-122"/>
              </a:rPr>
              <a:t>2025.3.9</a:t>
            </a:r>
            <a:r>
              <a:rPr lang="zh-CN" altLang="en-US" sz="1200">
                <a:latin typeface="楷体" panose="02010609060101010101" pitchFamily="49" charset="-122"/>
                <a:ea typeface="楷体" panose="02010609060101010101" pitchFamily="49" charset="-122"/>
              </a:rPr>
              <a:t>进入夏令时，即</a:t>
            </a:r>
            <a:r>
              <a:rPr lang="en-US" altLang="zh-CN" sz="1200">
                <a:latin typeface="楷体" panose="02010609060101010101" pitchFamily="49" charset="-122"/>
                <a:ea typeface="楷体" panose="02010609060101010101" pitchFamily="49" charset="-122"/>
              </a:rPr>
              <a:t>UTC-4</a:t>
            </a:r>
            <a:r>
              <a:rPr lang="zh-CN" altLang="en-US" sz="1200">
                <a:latin typeface="楷体" panose="02010609060101010101" pitchFamily="49" charset="-122"/>
                <a:ea typeface="楷体" panose="02010609060101010101" pitchFamily="49" charset="-122"/>
              </a:rPr>
              <a:t>时区，自</a:t>
            </a:r>
            <a:r>
              <a:rPr lang="en-US" altLang="zh-CN" sz="1200">
                <a:latin typeface="楷体" panose="02010609060101010101" pitchFamily="49" charset="-122"/>
                <a:ea typeface="楷体" panose="02010609060101010101" pitchFamily="49" charset="-122"/>
              </a:rPr>
              <a:t>2025.11.2</a:t>
            </a:r>
            <a:r>
              <a:rPr lang="zh-CN" altLang="en-US" sz="1200">
                <a:latin typeface="楷体" panose="02010609060101010101" pitchFamily="49" charset="-122"/>
                <a:ea typeface="楷体" panose="02010609060101010101" pitchFamily="49" charset="-122"/>
              </a:rPr>
              <a:t>开始，进入冬令时，即</a:t>
            </a:r>
            <a:r>
              <a:rPr lang="en-US" altLang="zh-CN" sz="1200">
                <a:latin typeface="楷体" panose="02010609060101010101" pitchFamily="49" charset="-122"/>
                <a:ea typeface="楷体" panose="02010609060101010101" pitchFamily="49" charset="-122"/>
              </a:rPr>
              <a:t>UTC-5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812959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使用</a:t>
            </a:r>
            <a:r>
              <a:rPr lang="en-US" altLang="zh-CN"/>
              <a:t>to_char</a:t>
            </a:r>
            <a:r>
              <a:rPr lang="zh-CN" altLang="en-US"/>
              <a:t>指定日期时间显示格式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pgsql&gt; select to_char(tstz, 'mm/dd/yyyy hh24:mi:ss TZH Day') from t;</a:t>
            </a:r>
            <a:endParaRPr lang="zh-CN" altLang="zh-CN"/>
          </a:p>
          <a:p>
            <a:pPr marL="0" indent="0">
              <a:buNone/>
            </a:pPr>
            <a:r>
              <a:rPr lang="en-US" altLang="zh-CN"/>
              <a:t>+-----------------------------------+</a:t>
            </a:r>
            <a:endParaRPr lang="zh-CN" altLang="zh-CN"/>
          </a:p>
          <a:p>
            <a:pPr marL="0" indent="0">
              <a:buNone/>
            </a:pPr>
            <a:r>
              <a:rPr lang="en-US" altLang="zh-CN"/>
              <a:t>|              to_char              |</a:t>
            </a:r>
            <a:endParaRPr lang="zh-CN" altLang="zh-CN"/>
          </a:p>
          <a:p>
            <a:pPr marL="0" indent="0">
              <a:buNone/>
            </a:pPr>
            <a:r>
              <a:rPr lang="en-US" altLang="zh-CN"/>
              <a:t>+-----------------------------------+</a:t>
            </a:r>
            <a:endParaRPr lang="zh-CN" altLang="zh-CN"/>
          </a:p>
          <a:p>
            <a:pPr marL="0" indent="0">
              <a:buNone/>
            </a:pPr>
            <a:r>
              <a:rPr lang="en-US" altLang="zh-CN"/>
              <a:t>| 08/08/2018 15:52:07 +08 Wednesday |</a:t>
            </a:r>
            <a:endParaRPr lang="zh-CN" altLang="zh-CN"/>
          </a:p>
          <a:p>
            <a:pPr marL="0" indent="0">
              <a:buNone/>
            </a:pPr>
            <a:r>
              <a:rPr lang="en-US" altLang="zh-CN"/>
              <a:t>+-----------------------------------+</a:t>
            </a:r>
          </a:p>
          <a:p>
            <a:pPr marL="0" indent="0">
              <a:buNone/>
            </a:pPr>
            <a:endParaRPr lang="zh-CN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使用日期时间类型的注意事项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time</a:t>
            </a:r>
            <a:r>
              <a:rPr lang="zh-CN" altLang="en-US"/>
              <a:t>类型的</a:t>
            </a:r>
            <a:r>
              <a:rPr lang="en-US" altLang="zh-CN"/>
              <a:t>ttz</a:t>
            </a:r>
            <a:r>
              <a:rPr lang="zh-CN" altLang="en-US"/>
              <a:t>列也包含了时区，但显示时并不会转换为当前时区时间。</a:t>
            </a:r>
            <a:endParaRPr lang="en-US" altLang="zh-CN"/>
          </a:p>
          <a:p>
            <a:r>
              <a:rPr lang="zh-CN" altLang="en-US"/>
              <a:t>需要保存时区信息时，</a:t>
            </a:r>
            <a:r>
              <a:rPr lang="en-US" altLang="zh-CN"/>
              <a:t>PostgreSQL</a:t>
            </a:r>
            <a:r>
              <a:rPr lang="zh-CN" altLang="en-US"/>
              <a:t>建议使用</a:t>
            </a:r>
            <a:r>
              <a:rPr lang="en-US" altLang="zh-CN"/>
              <a:t>timestamptz</a:t>
            </a:r>
            <a:r>
              <a:rPr lang="zh-CN" altLang="en-US"/>
              <a:t>类型。</a:t>
            </a:r>
            <a:endParaRPr lang="en-US" altLang="zh-CN"/>
          </a:p>
          <a:p>
            <a:r>
              <a:rPr lang="en-US" altLang="zh-CN"/>
              <a:t>PostgreSQL</a:t>
            </a:r>
            <a:r>
              <a:rPr lang="zh-CN" altLang="en-US"/>
              <a:t>不支持使用基于</a:t>
            </a:r>
            <a:r>
              <a:rPr lang="en-US" altLang="zh-CN"/>
              <a:t>UTC</a:t>
            </a:r>
            <a:r>
              <a:rPr lang="zh-CN" altLang="en-US"/>
              <a:t>的数值偏移量设置时区。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日期时间常量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'2012-12-31'</a:t>
            </a:r>
          </a:p>
          <a:p>
            <a:pPr lvl="1"/>
            <a:r>
              <a:rPr lang="en-US" altLang="zh-CN"/>
              <a:t>'2012/12/31'</a:t>
            </a:r>
          </a:p>
          <a:p>
            <a:pPr lvl="1"/>
            <a:r>
              <a:rPr lang="en-US" altLang="zh-CN"/>
              <a:t>'2012^12^31'</a:t>
            </a:r>
          </a:p>
          <a:p>
            <a:pPr lvl="1"/>
            <a:r>
              <a:rPr lang="en-US" altLang="zh-CN"/>
              <a:t>'2012@12@31' </a:t>
            </a:r>
          </a:p>
          <a:p>
            <a:pPr lvl="1"/>
            <a:r>
              <a:rPr lang="en-US" altLang="zh-CN"/>
              <a:t>'20121231'</a:t>
            </a:r>
          </a:p>
          <a:p>
            <a:r>
              <a:rPr lang="en-US" altLang="zh-CN"/>
              <a:t>'2012-12-31 11:30:45'</a:t>
            </a:r>
          </a:p>
          <a:p>
            <a:pPr lvl="1"/>
            <a:r>
              <a:rPr lang="en-US" altLang="zh-CN"/>
              <a:t>'2012-12-31T11:30:45'</a:t>
            </a:r>
          </a:p>
          <a:p>
            <a:pPr lvl="1"/>
            <a:r>
              <a:rPr lang="en-US" altLang="zh-CN"/>
              <a:t>'2012^12^31 11+30+45'</a:t>
            </a:r>
          </a:p>
          <a:p>
            <a:pPr lvl="1"/>
            <a:r>
              <a:rPr lang="en-US" altLang="zh-CN"/>
              <a:t>'2012/12/31 11*30*45'</a:t>
            </a:r>
          </a:p>
          <a:p>
            <a:pPr lvl="1"/>
            <a:r>
              <a:rPr lang="en-US" altLang="zh-CN"/>
              <a:t>'2012@12@31 11^30^45' </a:t>
            </a:r>
          </a:p>
          <a:p>
            <a:pPr lvl="1"/>
            <a:r>
              <a:rPr lang="en-US" altLang="zh-CN"/>
              <a:t>'20121231113045' </a:t>
            </a:r>
          </a:p>
          <a:p>
            <a:r>
              <a:rPr lang="zh-CN" altLang="en-US"/>
              <a:t>有分隔符的情况下，数值小于</a:t>
            </a:r>
            <a:r>
              <a:rPr lang="en-US" altLang="zh-CN"/>
              <a:t>10</a:t>
            </a:r>
            <a:r>
              <a:rPr lang="zh-CN" altLang="en-US"/>
              <a:t>的数字可以使用</a:t>
            </a:r>
            <a:r>
              <a:rPr lang="en-US" altLang="zh-CN"/>
              <a:t>1</a:t>
            </a:r>
            <a:r>
              <a:rPr lang="zh-CN" altLang="en-US"/>
              <a:t>位</a:t>
            </a:r>
            <a:endParaRPr lang="en-US" altLang="zh-CN"/>
          </a:p>
          <a:p>
            <a:pPr lvl="1"/>
            <a:r>
              <a:rPr lang="en-US" altLang="zh-CN"/>
              <a:t>2012-9-8</a:t>
            </a:r>
            <a:r>
              <a:rPr lang="zh-CN" altLang="en-US"/>
              <a:t>与</a:t>
            </a:r>
            <a:r>
              <a:rPr lang="en-US" altLang="zh-CN"/>
              <a:t>2012-09-08</a:t>
            </a:r>
            <a:r>
              <a:rPr lang="zh-CN" altLang="en-US"/>
              <a:t>相同</a:t>
            </a:r>
            <a:endParaRPr lang="en-US" altLang="zh-CN"/>
          </a:p>
          <a:p>
            <a:pPr lvl="1"/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常用数值函数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abs()</a:t>
            </a:r>
          </a:p>
          <a:p>
            <a:r>
              <a:rPr lang="en-US" altLang="zh-CN"/>
              <a:t>cos() </a:t>
            </a:r>
          </a:p>
          <a:p>
            <a:r>
              <a:rPr lang="en-US" altLang="zh-CN"/>
              <a:t>exp()</a:t>
            </a:r>
          </a:p>
          <a:p>
            <a:r>
              <a:rPr lang="en-US" altLang="zh-CN"/>
              <a:t>mod()</a:t>
            </a:r>
          </a:p>
          <a:p>
            <a:r>
              <a:rPr lang="en-US" altLang="zh-CN"/>
              <a:t>pi() </a:t>
            </a:r>
          </a:p>
          <a:p>
            <a:r>
              <a:rPr lang="en-US" altLang="zh-CN"/>
              <a:t>rand()</a:t>
            </a:r>
          </a:p>
          <a:p>
            <a:r>
              <a:rPr lang="en-US" altLang="zh-CN"/>
              <a:t>sin()</a:t>
            </a:r>
          </a:p>
          <a:p>
            <a:r>
              <a:rPr lang="en-US" altLang="zh-CN"/>
              <a:t>sqrt()</a:t>
            </a:r>
          </a:p>
          <a:p>
            <a:r>
              <a:rPr lang="en-US" altLang="zh-CN"/>
              <a:t>tan()</a:t>
            </a: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常用字符串函数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/>
              <a:t>length('</a:t>
            </a:r>
            <a:r>
              <a:rPr lang="zh-CN" altLang="en-US" sz="2000"/>
              <a:t>李爱武</a:t>
            </a:r>
            <a:r>
              <a:rPr lang="en-US" altLang="zh-CN" sz="2000"/>
              <a:t>') -&gt; 3</a:t>
            </a:r>
            <a:r>
              <a:rPr lang="zh-CN" altLang="en-US" sz="2000"/>
              <a:t>，</a:t>
            </a:r>
            <a:r>
              <a:rPr lang="en-US" altLang="zh-CN" sz="2000"/>
              <a:t>char_length('</a:t>
            </a:r>
            <a:r>
              <a:rPr lang="zh-CN" altLang="en-US" sz="2000"/>
              <a:t>李爱武</a:t>
            </a:r>
            <a:r>
              <a:rPr lang="en-US" altLang="zh-CN" sz="2000"/>
              <a:t>')  -&gt; 3</a:t>
            </a:r>
          </a:p>
          <a:p>
            <a:r>
              <a:rPr lang="en-US" altLang="zh-CN" sz="2000"/>
              <a:t>left('hello',3)   -&gt; hel</a:t>
            </a:r>
          </a:p>
          <a:p>
            <a:r>
              <a:rPr lang="en-US" altLang="zh-CN" sz="2000"/>
              <a:t>right('hello',3)  -&gt; llo</a:t>
            </a:r>
          </a:p>
          <a:p>
            <a:r>
              <a:rPr lang="en-US" altLang="zh-CN" sz="2000"/>
              <a:t>substring('hello',3,2) -&gt; ll</a:t>
            </a:r>
          </a:p>
          <a:p>
            <a:r>
              <a:rPr lang="en-US" altLang="zh-CN" sz="2000"/>
              <a:t>lower(),upper() </a:t>
            </a:r>
          </a:p>
          <a:p>
            <a:r>
              <a:rPr lang="en-US" altLang="zh-CN" sz="2000"/>
              <a:t>ltrim(),rtrim(),trim(): </a:t>
            </a:r>
            <a:r>
              <a:rPr lang="zh-CN" altLang="en-US" sz="2000"/>
              <a:t>默认去除左</a:t>
            </a:r>
            <a:r>
              <a:rPr lang="en-US" altLang="zh-CN" sz="2000"/>
              <a:t>/</a:t>
            </a:r>
            <a:r>
              <a:rPr lang="zh-CN" altLang="en-US" sz="2000"/>
              <a:t>右</a:t>
            </a:r>
            <a:r>
              <a:rPr lang="en-US" altLang="zh-CN" sz="2000"/>
              <a:t>/</a:t>
            </a:r>
            <a:r>
              <a:rPr lang="zh-CN" altLang="en-US" sz="2000"/>
              <a:t>两侧空格</a:t>
            </a:r>
            <a:endParaRPr lang="en-US" altLang="zh-CN" sz="2000"/>
          </a:p>
          <a:p>
            <a:r>
              <a:rPr lang="en-US" altLang="zh-CN" sz="2000"/>
              <a:t>trim('h' from 'helloh')  -&gt; ello</a:t>
            </a:r>
          </a:p>
          <a:p>
            <a:r>
              <a:rPr lang="en-US" altLang="zh-CN" sz="2000"/>
              <a:t>lpad('abc',6,'+')  -&gt; +++abc </a:t>
            </a:r>
          </a:p>
          <a:p>
            <a:r>
              <a:rPr lang="en-US" altLang="zh-CN" sz="2000"/>
              <a:t>rpad('abc',6,'+')  -&gt; abc+++</a:t>
            </a:r>
          </a:p>
          <a:p>
            <a:r>
              <a:rPr lang="en-US" altLang="zh-CN" sz="2000"/>
              <a:t>replace('hello', 'el', 'xx')  -&gt; hxxlo</a:t>
            </a:r>
          </a:p>
          <a:p>
            <a:r>
              <a:rPr lang="en-US" altLang="zh-CN" sz="2000"/>
              <a:t>ascii(</a:t>
            </a:r>
            <a:r>
              <a:rPr lang="en-US" altLang="zh-CN" sz="2000">
                <a:sym typeface="+mn-ea"/>
              </a:rPr>
              <a:t>'</a:t>
            </a:r>
            <a:r>
              <a:rPr lang="en-US" altLang="zh-CN" sz="2000"/>
              <a:t>a</a:t>
            </a:r>
            <a:r>
              <a:rPr lang="en-US" altLang="zh-CN" sz="2000">
                <a:sym typeface="+mn-ea"/>
              </a:rPr>
              <a:t>'</a:t>
            </a:r>
            <a:r>
              <a:rPr lang="en-US" altLang="zh-CN" sz="2000"/>
              <a:t>) </a:t>
            </a:r>
            <a:endParaRPr lang="zh-CN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日期时间函数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7408" y="1124744"/>
            <a:ext cx="9649072" cy="5143378"/>
          </a:xfrm>
        </p:spPr>
        <p:txBody>
          <a:bodyPr/>
          <a:lstStyle/>
          <a:p>
            <a:r>
              <a:rPr lang="en-US" altLang="zh-CN"/>
              <a:t>now()  -&gt; 2025-05-28 17:43:32.148249+08 </a:t>
            </a:r>
          </a:p>
          <a:p>
            <a:r>
              <a:rPr lang="en-US" altLang="zh-CN"/>
              <a:t>to_char()</a:t>
            </a:r>
          </a:p>
          <a:p>
            <a:r>
              <a:rPr lang="en-US" altLang="zh-CN"/>
              <a:t>to_timestamp()</a:t>
            </a:r>
          </a:p>
          <a:p>
            <a:pPr marL="0" indent="0">
              <a:buNone/>
            </a:pPr>
            <a:r>
              <a:rPr lang="en-US" altLang="zh-CN" sz="1800"/>
              <a:t>pgsql&gt; select to_timestamp('2018/08/15 19:30:00.564', 'yyyy/mm/dd hh24:mi:ss.us');</a:t>
            </a:r>
          </a:p>
          <a:p>
            <a:pPr marL="0" indent="0">
              <a:buNone/>
            </a:pPr>
            <a:r>
              <a:rPr lang="en-US" altLang="zh-CN" sz="1800"/>
              <a:t>+----------------------------+</a:t>
            </a:r>
          </a:p>
          <a:p>
            <a:pPr marL="0" indent="0">
              <a:buNone/>
            </a:pPr>
            <a:r>
              <a:rPr lang="en-US" altLang="zh-CN" sz="1800"/>
              <a:t>|        to_timestamp        |</a:t>
            </a:r>
          </a:p>
          <a:p>
            <a:pPr marL="0" indent="0">
              <a:buNone/>
            </a:pPr>
            <a:r>
              <a:rPr lang="en-US" altLang="zh-CN" sz="1800"/>
              <a:t>+----------------------------+</a:t>
            </a:r>
          </a:p>
          <a:p>
            <a:pPr marL="0" indent="0">
              <a:buNone/>
            </a:pPr>
            <a:r>
              <a:rPr lang="en-US" altLang="zh-CN" sz="1800"/>
              <a:t>| 2018-08-15 19:30:00.564+08 |</a:t>
            </a:r>
          </a:p>
          <a:p>
            <a:pPr marL="0" indent="0">
              <a:buNone/>
            </a:pPr>
            <a:r>
              <a:rPr lang="en-US" altLang="zh-CN" sz="1800"/>
              <a:t>+----------------------------+</a:t>
            </a:r>
            <a:endParaRPr lang="en-US" altLang="zh-CN"/>
          </a:p>
          <a:p>
            <a:r>
              <a:rPr lang="en-US" altLang="zh-CN"/>
              <a:t>extract(year from hiredate)</a:t>
            </a:r>
            <a:r>
              <a:rPr lang="zh-CN" altLang="en-US"/>
              <a:t>， </a:t>
            </a:r>
            <a:r>
              <a:rPr lang="en-US" altLang="zh-CN"/>
              <a:t>date_part('year', hiredate)</a:t>
            </a:r>
            <a:br>
              <a:rPr lang="en-US" altLang="zh-CN"/>
            </a:br>
            <a:endParaRPr lang="en-US" altLang="zh-CN"/>
          </a:p>
          <a:p>
            <a:pPr marL="0" indent="0">
              <a:buNone/>
            </a:pPr>
            <a:endParaRPr lang="en-US" altLang="zh-CN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常见数据类型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数值</a:t>
            </a:r>
            <a:endParaRPr lang="en-US" altLang="zh-CN"/>
          </a:p>
          <a:p>
            <a:r>
              <a:rPr lang="zh-CN" altLang="en-US"/>
              <a:t>字符串</a:t>
            </a:r>
            <a:endParaRPr lang="en-US" altLang="zh-CN"/>
          </a:p>
          <a:p>
            <a:r>
              <a:rPr lang="zh-CN" altLang="en-US"/>
              <a:t>日期时间</a:t>
            </a:r>
            <a:br>
              <a:rPr lang="en-US" altLang="zh-CN"/>
            </a:b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数值型</a:t>
            </a:r>
            <a:r>
              <a:rPr lang="en-US" altLang="zh-CN"/>
              <a:t>-</a:t>
            </a:r>
            <a:r>
              <a:rPr lang="zh-CN" altLang="en-US"/>
              <a:t>整数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052736"/>
            <a:ext cx="11017224" cy="5215386"/>
          </a:xfrm>
        </p:spPr>
        <p:txBody>
          <a:bodyPr/>
          <a:lstStyle/>
          <a:p>
            <a:pPr marL="0" indent="0">
              <a:buNone/>
            </a:pPr>
            <a:endParaRPr lang="en-US" altLang="zh-CN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27448" y="1772816"/>
          <a:ext cx="7056783" cy="1412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9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3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类型</a:t>
                      </a:r>
                      <a:endParaRPr lang="zh-CN" sz="2000" b="1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4130" marR="24130" marT="24130" marB="24130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最小值</a:t>
                      </a:r>
                      <a:endParaRPr lang="zh-CN" sz="2000" b="1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4130" marR="24130" marT="24130" marB="24130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1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最大值</a:t>
                      </a:r>
                      <a:endParaRPr lang="zh-CN" sz="2000" b="1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4130" marR="24130" marT="24130" marB="24130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onsolas" panose="020B0609020204030204" pitchFamily="49" charset="0"/>
                        </a:rPr>
                        <a:t>SMALLINT(2B)</a:t>
                      </a:r>
                      <a:endParaRPr lang="zh-CN" sz="1600" b="1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onsolas" panose="020B0609020204030204" pitchFamily="49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005" marR="40005" marT="38100" marB="38100" anchor="ctr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onsolas" panose="020B0609020204030204" pitchFamily="49" charset="0"/>
                        </a:rPr>
                        <a:t>-32768</a:t>
                      </a:r>
                      <a:endParaRPr lang="zh-CN" sz="1600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onsolas" panose="020B0609020204030204" pitchFamily="49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005" marR="40005" marT="38100" marB="38100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onsolas" panose="020B0609020204030204" pitchFamily="49" charset="0"/>
                        </a:rPr>
                        <a:t>32767</a:t>
                      </a:r>
                      <a:endParaRPr lang="zh-CN" sz="1600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onsolas" panose="020B0609020204030204" pitchFamily="49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005" marR="40005" marT="38100" marB="38100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onsolas" panose="020B0609020204030204" pitchFamily="49" charset="0"/>
                        </a:rPr>
                        <a:t>INT(4B)</a:t>
                      </a:r>
                      <a:endParaRPr lang="zh-CN" sz="1600" b="1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onsolas" panose="020B0609020204030204" pitchFamily="49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005" marR="40005" marT="38100" marB="38100" anchor="ctr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onsolas" panose="020B0609020204030204" pitchFamily="49" charset="0"/>
                        </a:rPr>
                        <a:t>-2147483648</a:t>
                      </a:r>
                      <a:endParaRPr lang="zh-CN" sz="1600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onsolas" panose="020B0609020204030204" pitchFamily="49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005" marR="40005" marT="38100" marB="38100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onsolas" panose="020B0609020204030204" pitchFamily="49" charset="0"/>
                        </a:rPr>
                        <a:t>2147483647</a:t>
                      </a:r>
                      <a:endParaRPr lang="zh-CN" sz="1600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onsolas" panose="020B0609020204030204" pitchFamily="49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005" marR="40005" marT="38100" marB="38100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onsolas" panose="020B0609020204030204" pitchFamily="49" charset="0"/>
                        </a:rPr>
                        <a:t>BIGINT(8B)</a:t>
                      </a:r>
                      <a:endParaRPr lang="zh-CN" sz="1600" b="1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onsolas" panose="020B0609020204030204" pitchFamily="49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005" marR="40005" marT="38100" marB="38100" anchor="ctr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onsolas" panose="020B0609020204030204" pitchFamily="49" charset="0"/>
                        </a:rPr>
                        <a:t>-9223372036854775808</a:t>
                      </a:r>
                      <a:endParaRPr lang="zh-CN" sz="1600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onsolas" panose="020B0609020204030204" pitchFamily="49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005" marR="40005" marT="38100" marB="38100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onsolas" panose="020B0609020204030204" pitchFamily="49" charset="0"/>
                        </a:rPr>
                        <a:t>9223372036854775807</a:t>
                      </a:r>
                      <a:endParaRPr lang="zh-CN" sz="1600" kern="1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onsolas" panose="020B0609020204030204" pitchFamily="49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005" marR="40005" marT="38100" marB="38100">
                    <a:lnL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数值型</a:t>
            </a:r>
            <a:r>
              <a:rPr lang="en-US" altLang="zh-CN"/>
              <a:t>-</a:t>
            </a:r>
            <a:r>
              <a:rPr lang="zh-CN" altLang="en-US"/>
              <a:t>定点数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decimal(p,s)</a:t>
            </a:r>
            <a:r>
              <a:rPr lang="zh-CN" altLang="en-US"/>
              <a:t>或</a:t>
            </a:r>
            <a:r>
              <a:rPr lang="en-US" altLang="zh-CN"/>
              <a:t>numeric(p,s)</a:t>
            </a:r>
          </a:p>
          <a:p>
            <a:pPr lvl="1"/>
            <a:r>
              <a:rPr lang="en-US" altLang="zh-CN"/>
              <a:t>p-s </a:t>
            </a:r>
            <a:r>
              <a:rPr lang="zh-CN" altLang="zh-CN"/>
              <a:t>≤</a:t>
            </a:r>
            <a:r>
              <a:rPr lang="en-US" altLang="zh-CN"/>
              <a:t> 131072</a:t>
            </a:r>
            <a:r>
              <a:rPr lang="zh-CN" altLang="zh-CN"/>
              <a:t>，</a:t>
            </a:r>
            <a:r>
              <a:rPr lang="en-US" altLang="zh-CN"/>
              <a:t>s </a:t>
            </a:r>
            <a:r>
              <a:rPr lang="zh-CN" altLang="zh-CN"/>
              <a:t>≤</a:t>
            </a:r>
            <a:r>
              <a:rPr lang="en-US" altLang="zh-CN"/>
              <a:t> 16383</a:t>
            </a:r>
          </a:p>
          <a:p>
            <a:pPr lvl="1"/>
            <a:endParaRPr lang="en-US" altLang="zh-CN"/>
          </a:p>
          <a:p>
            <a:pPr lvl="1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运算符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/</a:t>
            </a:r>
          </a:p>
          <a:p>
            <a:pPr lvl="1"/>
            <a:r>
              <a:rPr lang="zh-CN" altLang="en-US"/>
              <a:t>整数相除，商为整数</a:t>
            </a:r>
            <a:endParaRPr lang="en-US" altLang="zh-CN"/>
          </a:p>
          <a:p>
            <a:pPr lvl="1"/>
            <a:r>
              <a:rPr lang="zh-CN" altLang="en-US"/>
              <a:t>小数相除，商为小数</a:t>
            </a:r>
            <a:endParaRPr lang="en-US" altLang="zh-CN"/>
          </a:p>
          <a:p>
            <a:r>
              <a:rPr lang="en-US" altLang="zh-CN"/>
              <a:t>%</a:t>
            </a:r>
            <a:r>
              <a:rPr lang="zh-CN" altLang="en-US"/>
              <a:t>，</a:t>
            </a:r>
            <a:r>
              <a:rPr lang="en-US" altLang="zh-CN"/>
              <a:t>mod()</a:t>
            </a:r>
          </a:p>
          <a:p>
            <a:pPr lvl="1"/>
            <a:r>
              <a:rPr lang="zh-CN" altLang="en-US"/>
              <a:t>取模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字符串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char(n)</a:t>
            </a:r>
          </a:p>
          <a:p>
            <a:pPr lvl="1"/>
            <a:r>
              <a:rPr lang="zh-CN" altLang="en-US"/>
              <a:t>省略</a:t>
            </a:r>
            <a:r>
              <a:rPr lang="en-US" altLang="zh-CN"/>
              <a:t>n</a:t>
            </a:r>
            <a:r>
              <a:rPr lang="zh-CN" altLang="en-US"/>
              <a:t>，默认为</a:t>
            </a:r>
            <a:r>
              <a:rPr lang="en-US" altLang="zh-CN"/>
              <a:t>1</a:t>
            </a:r>
          </a:p>
          <a:p>
            <a:r>
              <a:rPr lang="en-US" altLang="zh-CN"/>
              <a:t>varchar(n)</a:t>
            </a:r>
          </a:p>
          <a:p>
            <a:pPr lvl="1"/>
            <a:r>
              <a:rPr lang="zh-CN" altLang="en-US"/>
              <a:t>省略</a:t>
            </a:r>
            <a:r>
              <a:rPr lang="en-US" altLang="zh-CN"/>
              <a:t>n</a:t>
            </a:r>
            <a:r>
              <a:rPr lang="zh-CN" altLang="en-US"/>
              <a:t>，默认不限制</a:t>
            </a:r>
            <a:endParaRPr lang="en-US" altLang="zh-CN"/>
          </a:p>
          <a:p>
            <a:r>
              <a:rPr lang="en-US" altLang="zh-CN"/>
              <a:t>text</a:t>
            </a:r>
          </a:p>
          <a:p>
            <a:pPr lvl="1"/>
            <a:r>
              <a:rPr lang="zh-CN" altLang="en-US"/>
              <a:t>不限制大小</a:t>
            </a:r>
            <a:endParaRPr lang="en-US" altLang="zh-CN"/>
          </a:p>
          <a:p>
            <a:r>
              <a:rPr lang="zh-CN" altLang="en-US"/>
              <a:t>长度单位均为字符</a:t>
            </a:r>
            <a:endParaRPr lang="en-US" altLang="zh-CN"/>
          </a:p>
          <a:p>
            <a:r>
              <a:rPr lang="zh-CN" altLang="en-US"/>
              <a:t>存储上限为</a:t>
            </a:r>
            <a:r>
              <a:rPr lang="en-US" altLang="zh-CN"/>
              <a:t>1GB</a:t>
            </a:r>
            <a:r>
              <a:rPr lang="zh-CN" altLang="en-US"/>
              <a:t>，</a:t>
            </a:r>
            <a:r>
              <a:rPr lang="en-US" altLang="zh-CN"/>
              <a:t>n</a:t>
            </a:r>
            <a:r>
              <a:rPr lang="zh-CN" altLang="en-US"/>
              <a:t>的最大值稍小</a:t>
            </a: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数据类型转换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自动</a:t>
            </a:r>
            <a:endParaRPr lang="en-US" altLang="zh-CN"/>
          </a:p>
          <a:p>
            <a:pPr lvl="1"/>
            <a:r>
              <a:rPr lang="en-US" altLang="zh-CN"/>
              <a:t>12 + '23';</a:t>
            </a:r>
          </a:p>
          <a:p>
            <a:pPr lvl="1"/>
            <a:r>
              <a:rPr lang="en-US" altLang="zh-CN"/>
              <a:t>12 || '23'</a:t>
            </a:r>
          </a:p>
          <a:p>
            <a:r>
              <a:rPr lang="en-US" altLang="zh-CN"/>
              <a:t>::</a:t>
            </a:r>
          </a:p>
          <a:p>
            <a:pPr lvl="1"/>
            <a:r>
              <a:rPr lang="en-US" altLang="zh-CN"/>
              <a:t>'35.12'::numeric(5,2) + '12'</a:t>
            </a:r>
          </a:p>
          <a:p>
            <a:r>
              <a:rPr lang="en-US" altLang="zh-CN"/>
              <a:t>cast</a:t>
            </a:r>
          </a:p>
          <a:p>
            <a:pPr lvl="1"/>
            <a:r>
              <a:rPr lang="en-US" altLang="zh-CN"/>
              <a:t>cast(12 as char(2))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建表时附加字符集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初始化时设置服务器字符集：</a:t>
            </a:r>
          </a:p>
          <a:p>
            <a:pPr marL="0" indent="0">
              <a:buNone/>
            </a:pPr>
            <a:r>
              <a:rPr lang="en-US" altLang="zh-CN"/>
              <a:t>initdb –E utf8</a:t>
            </a:r>
          </a:p>
          <a:p>
            <a:r>
              <a:rPr lang="zh-CN" altLang="en-US"/>
              <a:t>建库时指定字符集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pgsql&gt; create database db with encoding 'utf8';</a:t>
            </a:r>
          </a:p>
          <a:p>
            <a:pPr marL="0" indent="0">
              <a:buNone/>
            </a:pPr>
            <a:endParaRPr lang="en-US" altLang="zh-CN" sz="1400"/>
          </a:p>
          <a:p>
            <a:pPr marL="0" indent="0">
              <a:buNone/>
            </a:pPr>
            <a:endParaRPr lang="en-US" altLang="zh-CN" sz="1200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指定排序规则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pgsql&gt; create database db2</a:t>
            </a:r>
          </a:p>
          <a:p>
            <a:pPr marL="0" indent="0">
              <a:buNone/>
            </a:pPr>
            <a:r>
              <a:rPr lang="en-US" altLang="zh-CN"/>
              <a:t>    -&gt; with lc_collate 'zh_CN.UTF-8'</a:t>
            </a:r>
          </a:p>
          <a:p>
            <a:pPr marL="0" indent="0">
              <a:buNone/>
            </a:pPr>
            <a:r>
              <a:rPr lang="en-US" altLang="zh-CN"/>
              <a:t>    -&gt; template template0</a:t>
            </a:r>
          </a:p>
          <a:p>
            <a:pPr marL="0" indent="0">
              <a:buNone/>
            </a:pPr>
            <a:r>
              <a:rPr lang="en-US" altLang="zh-CN"/>
              <a:t>    -&gt; ;</a:t>
            </a:r>
          </a:p>
          <a:p>
            <a:pPr marL="0" indent="0">
              <a:buNone/>
            </a:pPr>
            <a:r>
              <a:rPr lang="en-US" altLang="zh-CN"/>
              <a:t>CREATE DATABASE</a:t>
            </a:r>
          </a:p>
          <a:p>
            <a:pPr marL="0" indent="0">
              <a:buNone/>
            </a:pPr>
            <a:r>
              <a:rPr lang="zh-CN" altLang="en-US"/>
              <a:t>说明：</a:t>
            </a:r>
          </a:p>
          <a:p>
            <a:pPr marL="0" indent="0">
              <a:buNone/>
            </a:pPr>
            <a:r>
              <a:rPr lang="zh-CN" altLang="en-US"/>
              <a:t>若</a:t>
            </a:r>
            <a:r>
              <a:rPr lang="en-US" altLang="zh-CN"/>
              <a:t>OS</a:t>
            </a:r>
            <a:r>
              <a:rPr lang="zh-CN" altLang="en-US"/>
              <a:t>不支持中文，需要执行：</a:t>
            </a:r>
          </a:p>
          <a:p>
            <a:pPr marL="0" indent="0">
              <a:buNone/>
            </a:pPr>
            <a:r>
              <a:rPr lang="en-US" altLang="zh-CN"/>
              <a:t># dnf install glibc-langpack-zh</a:t>
            </a:r>
          </a:p>
          <a:p>
            <a:pPr marL="0" indent="0">
              <a:buNone/>
            </a:pPr>
            <a:r>
              <a:rPr lang="zh-CN" altLang="en-US"/>
              <a:t>之前</a:t>
            </a:r>
            <a:r>
              <a:rPr lang="en-US" altLang="zh-CN"/>
              <a:t>template1</a:t>
            </a:r>
            <a:r>
              <a:rPr lang="zh-CN" altLang="en-US"/>
              <a:t>数据库如果使用</a:t>
            </a:r>
            <a:r>
              <a:rPr lang="en-US" altLang="zh-CN"/>
              <a:t>en_US.UTF-8</a:t>
            </a:r>
            <a:r>
              <a:rPr lang="zh-CN" altLang="en-US"/>
              <a:t>，则需要使用</a:t>
            </a:r>
            <a:r>
              <a:rPr lang="en-US" altLang="zh-CN"/>
              <a:t>template0</a:t>
            </a:r>
            <a:r>
              <a:rPr lang="zh-CN" altLang="en-US"/>
              <a:t>作为模板。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907</Words>
  <Application>Microsoft Office PowerPoint</Application>
  <PresentationFormat>宽屏</PresentationFormat>
  <Paragraphs>163</Paragraphs>
  <Slides>18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华文琥珀</vt:lpstr>
      <vt:lpstr>楷体</vt:lpstr>
      <vt:lpstr>宋体</vt:lpstr>
      <vt:lpstr>Arial</vt:lpstr>
      <vt:lpstr>Calibri</vt:lpstr>
      <vt:lpstr>Century Gothic</vt:lpstr>
      <vt:lpstr>Consolas</vt:lpstr>
      <vt:lpstr>Times New Roman</vt:lpstr>
      <vt:lpstr>Office 主题​​</vt:lpstr>
      <vt:lpstr>Document</vt:lpstr>
      <vt:lpstr>4</vt:lpstr>
      <vt:lpstr>常见数据类型</vt:lpstr>
      <vt:lpstr>数值型-整数</vt:lpstr>
      <vt:lpstr>数值型-定点数</vt:lpstr>
      <vt:lpstr>运算符</vt:lpstr>
      <vt:lpstr>字符串</vt:lpstr>
      <vt:lpstr>数据类型转换</vt:lpstr>
      <vt:lpstr>建表时附加字符集</vt:lpstr>
      <vt:lpstr>指定排序规则</vt:lpstr>
      <vt:lpstr>日期时间类型及表示范围</vt:lpstr>
      <vt:lpstr>使用日期时间类型</vt:lpstr>
      <vt:lpstr>附带时区的常量处理</vt:lpstr>
      <vt:lpstr>使用to_char指定日期时间显示格式</vt:lpstr>
      <vt:lpstr>使用日期时间类型的注意事项</vt:lpstr>
      <vt:lpstr>日期时间常量</vt:lpstr>
      <vt:lpstr>常用数值函数</vt:lpstr>
      <vt:lpstr>常用字符串函数</vt:lpstr>
      <vt:lpstr>日期时间函数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aiwu li</cp:lastModifiedBy>
  <cp:revision>743</cp:revision>
  <dcterms:created xsi:type="dcterms:W3CDTF">2015-08-21T10:03:00Z</dcterms:created>
  <dcterms:modified xsi:type="dcterms:W3CDTF">2025-06-03T14:39:49Z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C6A467D909BE4FFCB52AE95D25DBB970</vt:lpwstr>
  </property>
  <property fmtid="{D5CDD505-2E9C-101B-9397-08002B2CF9AE}" pid="3" name="KSOProductBuildVer">
    <vt:lpwstr>2052-11.8.2.12118</vt:lpwstr>
  </property>
</Properties>
</file>